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SemiBold"/>
      <p:regular r:id="rId20"/>
      <p:bold r:id="rId21"/>
      <p:italic r:id="rId22"/>
      <p:boldItalic r:id="rId23"/>
    </p:embeddedFont>
    <p:embeddedFont>
      <p:font typeface="Roboto"/>
      <p:regular r:id="rId24"/>
      <p:bold r:id="rId25"/>
      <p:italic r:id="rId26"/>
      <p:boldItalic r:id="rId27"/>
    </p:embeddedFont>
    <p:embeddedFont>
      <p:font typeface="Nunito"/>
      <p:regular r:id="rId28"/>
      <p:bold r:id="rId29"/>
      <p:italic r:id="rId30"/>
      <p:boldItalic r:id="rId31"/>
    </p:embeddedFon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SemiBold-regular.fntdata"/><Relationship Id="rId22" Type="http://schemas.openxmlformats.org/officeDocument/2006/relationships/font" Target="fonts/NunitoSemiBold-italic.fntdata"/><Relationship Id="rId21" Type="http://schemas.openxmlformats.org/officeDocument/2006/relationships/font" Target="fonts/NunitoSemiBold-bold.fntdata"/><Relationship Id="rId24" Type="http://schemas.openxmlformats.org/officeDocument/2006/relationships/font" Target="fonts/Roboto-regular.fntdata"/><Relationship Id="rId23" Type="http://schemas.openxmlformats.org/officeDocument/2006/relationships/font" Target="fonts/Nunito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uni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235b3fe73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235b3fe73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235b3fe734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235b3fe734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235b3fe73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235b3fe73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235b3fe73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235b3fe73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235b3fe73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235b3fe73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235b3fe73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235b3fe73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www.scb.se/contentassets/ca21efb41fee47d293bbee5bf7be7fb3/using-bayesian-networks-to-create-synthetic-data.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Synthetic Data Generation and Sandbox</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lang="en-GB" sz="2000">
                <a:solidFill>
                  <a:srgbClr val="E01B84"/>
                </a:solidFill>
                <a:latin typeface="Nunito SemiBold"/>
                <a:ea typeface="Nunito SemiBold"/>
                <a:cs typeface="Nunito SemiBold"/>
                <a:sym typeface="Nunito SemiBold"/>
              </a:rPr>
              <a:t>Team “</a:t>
            </a:r>
            <a:r>
              <a:rPr b="1" lang="en-GB" sz="2000">
                <a:solidFill>
                  <a:srgbClr val="E01B84"/>
                </a:solidFill>
                <a:latin typeface="Nunito"/>
                <a:ea typeface="Nunito"/>
                <a:cs typeface="Nunito"/>
                <a:sym typeface="Nunito"/>
              </a:rPr>
              <a:t>Trojan Horses</a:t>
            </a:r>
            <a:r>
              <a:rPr lang="en-GB" sz="2000">
                <a:solidFill>
                  <a:srgbClr val="E01B84"/>
                </a:solidFill>
                <a:latin typeface="Nunito SemiBold"/>
                <a:ea typeface="Nunito SemiBold"/>
                <a:cs typeface="Nunito SemiBold"/>
                <a:sym typeface="Nunito SemiBold"/>
              </a:rPr>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6"/>
          <p:cNvSpPr txBox="1"/>
          <p:nvPr>
            <p:ph type="title"/>
          </p:nvPr>
        </p:nvSpPr>
        <p:spPr>
          <a:xfrm>
            <a:off x="1252150" y="355275"/>
            <a:ext cx="70389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DataSynthesizer - </a:t>
            </a:r>
            <a:r>
              <a:rPr lang="en-GB"/>
              <a:t>Prototype - Code</a:t>
            </a:r>
            <a:endParaRPr/>
          </a:p>
        </p:txBody>
      </p:sp>
      <p:pic>
        <p:nvPicPr>
          <p:cNvPr id="298" name="Google Shape;298;p26"/>
          <p:cNvPicPr preferRelativeResize="0"/>
          <p:nvPr/>
        </p:nvPicPr>
        <p:blipFill rotWithShape="1">
          <a:blip r:embed="rId3">
            <a:alphaModFix/>
          </a:blip>
          <a:srcRect b="2859" l="0" r="0" t="-2860"/>
          <a:stretch/>
        </p:blipFill>
        <p:spPr>
          <a:xfrm>
            <a:off x="1739725" y="1728250"/>
            <a:ext cx="6076374" cy="2886900"/>
          </a:xfrm>
          <a:prstGeom prst="rect">
            <a:avLst/>
          </a:prstGeom>
          <a:noFill/>
          <a:ln>
            <a:noFill/>
          </a:ln>
        </p:spPr>
      </p:pic>
      <p:sp>
        <p:nvSpPr>
          <p:cNvPr id="299" name="Google Shape;299;p26"/>
          <p:cNvSpPr txBox="1"/>
          <p:nvPr/>
        </p:nvSpPr>
        <p:spPr>
          <a:xfrm>
            <a:off x="1395250" y="1004725"/>
            <a:ext cx="68958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  </a:t>
            </a:r>
            <a:r>
              <a:rPr lang="en-GB">
                <a:solidFill>
                  <a:srgbClr val="FFFFFF"/>
                </a:solidFill>
                <a:latin typeface="Montserrat"/>
                <a:ea typeface="Montserrat"/>
                <a:cs typeface="Montserrat"/>
                <a:sym typeface="Montserrat"/>
              </a:rPr>
              <a:t>Screenshot of the Source code where we are generating synthetic data</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7"/>
          <p:cNvSpPr txBox="1"/>
          <p:nvPr>
            <p:ph type="title"/>
          </p:nvPr>
        </p:nvSpPr>
        <p:spPr>
          <a:xfrm>
            <a:off x="1238175" y="335325"/>
            <a:ext cx="7038900" cy="6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DataSynthesizer - </a:t>
            </a:r>
            <a:r>
              <a:rPr lang="en-GB"/>
              <a:t>Prototype - Output</a:t>
            </a:r>
            <a:endParaRPr/>
          </a:p>
        </p:txBody>
      </p:sp>
      <p:sp>
        <p:nvSpPr>
          <p:cNvPr id="305" name="Google Shape;305;p27"/>
          <p:cNvSpPr txBox="1"/>
          <p:nvPr/>
        </p:nvSpPr>
        <p:spPr>
          <a:xfrm>
            <a:off x="1184025" y="983325"/>
            <a:ext cx="7842300" cy="112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  </a:t>
            </a:r>
            <a:r>
              <a:rPr lang="en-GB">
                <a:solidFill>
                  <a:srgbClr val="FFFFFF"/>
                </a:solidFill>
                <a:latin typeface="Montserrat"/>
                <a:ea typeface="Montserrat"/>
                <a:cs typeface="Montserrat"/>
                <a:sym typeface="Montserrat"/>
              </a:rPr>
              <a:t>This is the final output file where we have created 10000 </a:t>
            </a:r>
            <a:r>
              <a:rPr lang="en-GB">
                <a:solidFill>
                  <a:srgbClr val="FFFFFF"/>
                </a:solidFill>
                <a:latin typeface="Montserrat"/>
                <a:ea typeface="Montserrat"/>
                <a:cs typeface="Montserrat"/>
                <a:sym typeface="Montserrat"/>
              </a:rPr>
              <a:t>synthetic</a:t>
            </a:r>
            <a:r>
              <a:rPr lang="en-GB">
                <a:solidFill>
                  <a:srgbClr val="FFFFFF"/>
                </a:solidFill>
                <a:latin typeface="Montserrat"/>
                <a:ea typeface="Montserrat"/>
                <a:cs typeface="Montserrat"/>
                <a:sym typeface="Montserrat"/>
              </a:rPr>
              <a:t> records. The highlighted synthetic dataset fields are generated.</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chemeClr val="lt1"/>
                </a:solidFill>
                <a:latin typeface="Montserrat"/>
                <a:ea typeface="Montserrat"/>
                <a:cs typeface="Montserrat"/>
                <a:sym typeface="Montserrat"/>
              </a:rPr>
              <a:t>● The data accuracy/completeness can be improved drastically by integrating with faker package which can generate realistic names, account numbers, IBAN numbers, etc. </a:t>
            </a:r>
            <a:r>
              <a:rPr lang="en-GB">
                <a:solidFill>
                  <a:schemeClr val="lt1"/>
                </a:solidFill>
                <a:latin typeface="Montserrat"/>
                <a:ea typeface="Montserrat"/>
                <a:cs typeface="Montserrat"/>
                <a:sym typeface="Montserrat"/>
              </a:rPr>
              <a:t>.</a:t>
            </a:r>
            <a:endParaRPr>
              <a:solidFill>
                <a:srgbClr val="FFFFFF"/>
              </a:solidFill>
              <a:latin typeface="Montserrat"/>
              <a:ea typeface="Montserrat"/>
              <a:cs typeface="Montserrat"/>
              <a:sym typeface="Montserrat"/>
            </a:endParaRPr>
          </a:p>
        </p:txBody>
      </p:sp>
      <p:pic>
        <p:nvPicPr>
          <p:cNvPr id="306" name="Google Shape;306;p27"/>
          <p:cNvPicPr preferRelativeResize="0"/>
          <p:nvPr/>
        </p:nvPicPr>
        <p:blipFill>
          <a:blip r:embed="rId3">
            <a:alphaModFix/>
          </a:blip>
          <a:stretch>
            <a:fillRect/>
          </a:stretch>
        </p:blipFill>
        <p:spPr>
          <a:xfrm>
            <a:off x="1623500" y="2158550"/>
            <a:ext cx="6268250" cy="2823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8"/>
          <p:cNvSpPr txBox="1"/>
          <p:nvPr>
            <p:ph type="title"/>
          </p:nvPr>
        </p:nvSpPr>
        <p:spPr>
          <a:xfrm>
            <a:off x="1297500" y="317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Sandbox Setup Steps</a:t>
            </a:r>
            <a:endParaRPr/>
          </a:p>
        </p:txBody>
      </p:sp>
      <p:sp>
        <p:nvSpPr>
          <p:cNvPr id="312" name="Google Shape;312;p28"/>
          <p:cNvSpPr txBox="1"/>
          <p:nvPr>
            <p:ph idx="1" type="body"/>
          </p:nvPr>
        </p:nvSpPr>
        <p:spPr>
          <a:xfrm>
            <a:off x="1297500" y="1110350"/>
            <a:ext cx="7038900" cy="1107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Font typeface="Montserrat"/>
              <a:buChar char="●"/>
            </a:pPr>
            <a:r>
              <a:rPr lang="en-GB">
                <a:solidFill>
                  <a:srgbClr val="FFFFFF"/>
                </a:solidFill>
                <a:latin typeface="Montserrat"/>
                <a:ea typeface="Montserrat"/>
                <a:cs typeface="Montserrat"/>
                <a:sym typeface="Montserrat"/>
              </a:rPr>
              <a:t>We are leveraging a cloud solution called retool for </a:t>
            </a:r>
            <a:r>
              <a:rPr lang="en-GB">
                <a:solidFill>
                  <a:srgbClr val="FFFFFF"/>
                </a:solidFill>
                <a:latin typeface="Montserrat"/>
                <a:ea typeface="Montserrat"/>
                <a:cs typeface="Montserrat"/>
                <a:sym typeface="Montserrat"/>
              </a:rPr>
              <a:t>automatically</a:t>
            </a:r>
            <a:r>
              <a:rPr lang="en-GB">
                <a:solidFill>
                  <a:srgbClr val="FFFFFF"/>
                </a:solidFill>
                <a:latin typeface="Montserrat"/>
                <a:ea typeface="Montserrat"/>
                <a:cs typeface="Montserrat"/>
                <a:sym typeface="Montserrat"/>
              </a:rPr>
              <a:t> generating sandbox with all mock API</a:t>
            </a:r>
            <a:endParaRPr>
              <a:solidFill>
                <a:srgbClr val="FFFFFF"/>
              </a:solidFill>
              <a:latin typeface="Montserrat"/>
              <a:ea typeface="Montserrat"/>
              <a:cs typeface="Montserrat"/>
              <a:sym typeface="Montserrat"/>
            </a:endParaRPr>
          </a:p>
          <a:p>
            <a:pPr indent="-311150" lvl="0" marL="457200" rtl="0" algn="l">
              <a:spcBef>
                <a:spcPts val="1000"/>
              </a:spcBef>
              <a:spcAft>
                <a:spcPts val="0"/>
              </a:spcAft>
              <a:buClr>
                <a:srgbClr val="FFFFFF"/>
              </a:buClr>
              <a:buSzPts val="1300"/>
              <a:buFont typeface="Montserrat"/>
              <a:buChar char="●"/>
            </a:pPr>
            <a:r>
              <a:rPr lang="en-GB">
                <a:solidFill>
                  <a:srgbClr val="FFFFFF"/>
                </a:solidFill>
                <a:latin typeface="Montserrat"/>
                <a:ea typeface="Montserrat"/>
                <a:cs typeface="Montserrat"/>
                <a:sym typeface="Montserrat"/>
              </a:rPr>
              <a:t>The generated </a:t>
            </a:r>
            <a:r>
              <a:rPr lang="en-GB">
                <a:solidFill>
                  <a:srgbClr val="FFFFFF"/>
                </a:solidFill>
                <a:latin typeface="Montserrat"/>
                <a:ea typeface="Montserrat"/>
                <a:cs typeface="Montserrat"/>
                <a:sym typeface="Montserrat"/>
              </a:rPr>
              <a:t>synthetic</a:t>
            </a:r>
            <a:r>
              <a:rPr lang="en-GB">
                <a:solidFill>
                  <a:srgbClr val="FFFFFF"/>
                </a:solidFill>
                <a:latin typeface="Montserrat"/>
                <a:ea typeface="Montserrat"/>
                <a:cs typeface="Montserrat"/>
                <a:sym typeface="Montserrat"/>
              </a:rPr>
              <a:t> data CSV can be uploaded to retool to generate All CRUD REST APIs within seconds</a:t>
            </a:r>
            <a:endParaRPr>
              <a:solidFill>
                <a:srgbClr val="FFFFFF"/>
              </a:solidFill>
              <a:latin typeface="Montserrat"/>
              <a:ea typeface="Montserrat"/>
              <a:cs typeface="Montserrat"/>
              <a:sym typeface="Montserrat"/>
            </a:endParaRPr>
          </a:p>
          <a:p>
            <a:pPr indent="0" lvl="0" marL="0" rtl="0" algn="l">
              <a:spcBef>
                <a:spcPts val="160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1600"/>
              </a:spcBef>
              <a:spcAft>
                <a:spcPts val="1600"/>
              </a:spcAft>
              <a:buNone/>
            </a:pPr>
            <a:r>
              <a:t/>
            </a:r>
            <a:endParaRPr>
              <a:solidFill>
                <a:srgbClr val="FFFFFF"/>
              </a:solidFill>
              <a:latin typeface="Montserrat"/>
              <a:ea typeface="Montserrat"/>
              <a:cs typeface="Montserrat"/>
              <a:sym typeface="Montserrat"/>
            </a:endParaRPr>
          </a:p>
        </p:txBody>
      </p:sp>
      <p:pic>
        <p:nvPicPr>
          <p:cNvPr id="313" name="Google Shape;313;p28"/>
          <p:cNvPicPr preferRelativeResize="0"/>
          <p:nvPr/>
        </p:nvPicPr>
        <p:blipFill>
          <a:blip r:embed="rId3">
            <a:alphaModFix/>
          </a:blip>
          <a:stretch>
            <a:fillRect/>
          </a:stretch>
        </p:blipFill>
        <p:spPr>
          <a:xfrm>
            <a:off x="152400" y="2598350"/>
            <a:ext cx="4224440" cy="2392749"/>
          </a:xfrm>
          <a:prstGeom prst="rect">
            <a:avLst/>
          </a:prstGeom>
          <a:noFill/>
          <a:ln>
            <a:noFill/>
          </a:ln>
        </p:spPr>
      </p:pic>
      <p:pic>
        <p:nvPicPr>
          <p:cNvPr id="314" name="Google Shape;314;p28"/>
          <p:cNvPicPr preferRelativeResize="0"/>
          <p:nvPr/>
        </p:nvPicPr>
        <p:blipFill>
          <a:blip r:embed="rId4">
            <a:alphaModFix/>
          </a:blip>
          <a:stretch>
            <a:fillRect/>
          </a:stretch>
        </p:blipFill>
        <p:spPr>
          <a:xfrm>
            <a:off x="4465650" y="2598350"/>
            <a:ext cx="4585902" cy="23927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Benefits</a:t>
            </a:r>
            <a:endParaRPr/>
          </a:p>
        </p:txBody>
      </p:sp>
      <p:sp>
        <p:nvSpPr>
          <p:cNvPr id="320" name="Google Shape;320;p29"/>
          <p:cNvSpPr txBox="1"/>
          <p:nvPr/>
        </p:nvSpPr>
        <p:spPr>
          <a:xfrm>
            <a:off x="812750" y="16787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Risk Mitigation</a:t>
            </a:r>
            <a:endParaRPr/>
          </a:p>
        </p:txBody>
      </p:sp>
      <p:sp>
        <p:nvSpPr>
          <p:cNvPr id="321" name="Google Shape;321;p29"/>
          <p:cNvSpPr txBox="1"/>
          <p:nvPr/>
        </p:nvSpPr>
        <p:spPr>
          <a:xfrm>
            <a:off x="812750" y="2128275"/>
            <a:ext cx="2275500" cy="91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Montserrat"/>
                <a:ea typeface="Montserrat"/>
                <a:cs typeface="Montserrat"/>
                <a:sym typeface="Montserrat"/>
              </a:rPr>
              <a:t>synthetic data platform generates highly accurate synthetic behavioral data without privacy risk</a:t>
            </a:r>
            <a:endParaRPr sz="1000">
              <a:solidFill>
                <a:srgbClr val="D9D9D9"/>
              </a:solidFill>
              <a:latin typeface="Montserrat"/>
              <a:ea typeface="Montserrat"/>
              <a:cs typeface="Montserrat"/>
              <a:sym typeface="Montserrat"/>
            </a:endParaRPr>
          </a:p>
        </p:txBody>
      </p:sp>
      <p:sp>
        <p:nvSpPr>
          <p:cNvPr id="322" name="Google Shape;322;p29"/>
          <p:cNvSpPr txBox="1"/>
          <p:nvPr/>
        </p:nvSpPr>
        <p:spPr>
          <a:xfrm>
            <a:off x="812750" y="3091525"/>
            <a:ext cx="20832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Compliance</a:t>
            </a:r>
            <a:endParaRPr/>
          </a:p>
        </p:txBody>
      </p:sp>
      <p:sp>
        <p:nvSpPr>
          <p:cNvPr id="323" name="Google Shape;323;p29"/>
          <p:cNvSpPr txBox="1"/>
          <p:nvPr/>
        </p:nvSpPr>
        <p:spPr>
          <a:xfrm>
            <a:off x="812750" y="3572450"/>
            <a:ext cx="1991400" cy="882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chemeClr val="dk2"/>
                </a:solidFill>
                <a:latin typeface="Montserrat"/>
                <a:ea typeface="Montserrat"/>
                <a:cs typeface="Montserrat"/>
                <a:sym typeface="Montserrat"/>
              </a:rPr>
              <a:t>synthetic test data can be hosted on cloud of third party sandbox solutions without risking data compliance</a:t>
            </a:r>
            <a:endParaRPr sz="1000">
              <a:solidFill>
                <a:srgbClr val="D9D9D9"/>
              </a:solidFill>
              <a:latin typeface="Lato"/>
              <a:ea typeface="Lato"/>
              <a:cs typeface="Lato"/>
              <a:sym typeface="Lato"/>
            </a:endParaRPr>
          </a:p>
        </p:txBody>
      </p:sp>
      <p:sp>
        <p:nvSpPr>
          <p:cNvPr id="324" name="Google Shape;324;p29"/>
          <p:cNvSpPr txBox="1"/>
          <p:nvPr/>
        </p:nvSpPr>
        <p:spPr>
          <a:xfrm>
            <a:off x="6548585" y="16787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Efficiency</a:t>
            </a:r>
            <a:endParaRPr/>
          </a:p>
        </p:txBody>
      </p:sp>
      <p:sp>
        <p:nvSpPr>
          <p:cNvPr id="325" name="Google Shape;325;p29"/>
          <p:cNvSpPr txBox="1"/>
          <p:nvPr/>
        </p:nvSpPr>
        <p:spPr>
          <a:xfrm>
            <a:off x="6548585" y="30915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Cost Reduction</a:t>
            </a:r>
            <a:endParaRPr/>
          </a:p>
        </p:txBody>
      </p:sp>
      <p:sp>
        <p:nvSpPr>
          <p:cNvPr id="326" name="Google Shape;326;p29"/>
          <p:cNvSpPr txBox="1"/>
          <p:nvPr/>
        </p:nvSpPr>
        <p:spPr>
          <a:xfrm>
            <a:off x="6548575" y="3514775"/>
            <a:ext cx="1991400" cy="1016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chemeClr val="dk2"/>
                </a:solidFill>
                <a:latin typeface="Montserrat"/>
                <a:ea typeface="Montserrat"/>
                <a:cs typeface="Montserrat"/>
                <a:sym typeface="Montserrat"/>
              </a:rPr>
              <a:t>With sandbox </a:t>
            </a:r>
            <a:r>
              <a:rPr lang="en-GB" sz="1000">
                <a:solidFill>
                  <a:schemeClr val="dk2"/>
                </a:solidFill>
                <a:latin typeface="Montserrat"/>
                <a:ea typeface="Montserrat"/>
                <a:cs typeface="Montserrat"/>
                <a:sym typeface="Montserrat"/>
              </a:rPr>
              <a:t>provisioning</a:t>
            </a:r>
            <a:r>
              <a:rPr lang="en-GB" sz="1000">
                <a:solidFill>
                  <a:schemeClr val="dk2"/>
                </a:solidFill>
                <a:latin typeface="Montserrat"/>
                <a:ea typeface="Montserrat"/>
                <a:cs typeface="Montserrat"/>
                <a:sym typeface="Montserrat"/>
              </a:rPr>
              <a:t>, need for dedicated test environment/hardware can reduced, resulting in overall cost reduction</a:t>
            </a:r>
            <a:endParaRPr sz="1000">
              <a:solidFill>
                <a:srgbClr val="D9D9D9"/>
              </a:solidFill>
              <a:latin typeface="Lato"/>
              <a:ea typeface="Lato"/>
              <a:cs typeface="Lato"/>
              <a:sym typeface="Lato"/>
            </a:endParaRPr>
          </a:p>
        </p:txBody>
      </p:sp>
      <p:cxnSp>
        <p:nvCxnSpPr>
          <p:cNvPr id="327" name="Google Shape;327;p29"/>
          <p:cNvCxnSpPr/>
          <p:nvPr/>
        </p:nvCxnSpPr>
        <p:spPr>
          <a:xfrm flipH="1">
            <a:off x="780745" y="15656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28" name="Google Shape;328;p29"/>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29" name="Google Shape;329;p29"/>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30" name="Google Shape;330;p29"/>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31" name="Google Shape;331;p29"/>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9"/>
          <p:cNvGrpSpPr/>
          <p:nvPr/>
        </p:nvGrpSpPr>
        <p:grpSpPr>
          <a:xfrm>
            <a:off x="3078687" y="2700858"/>
            <a:ext cx="737729" cy="737729"/>
            <a:chOff x="2920647" y="2157958"/>
            <a:chExt cx="827700" cy="827700"/>
          </a:xfrm>
        </p:grpSpPr>
        <p:sp>
          <p:nvSpPr>
            <p:cNvPr id="336" name="Google Shape;336;p29"/>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29"/>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39" name="Google Shape;339;p29"/>
          <p:cNvGrpSpPr/>
          <p:nvPr/>
        </p:nvGrpSpPr>
        <p:grpSpPr>
          <a:xfrm rot="-5400000">
            <a:off x="4225338" y="3802929"/>
            <a:ext cx="737729" cy="737729"/>
            <a:chOff x="2920647" y="2157958"/>
            <a:chExt cx="827700" cy="827700"/>
          </a:xfrm>
        </p:grpSpPr>
        <p:sp>
          <p:nvSpPr>
            <p:cNvPr id="340" name="Google Shape;340;p29"/>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29"/>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43" name="Google Shape;343;p29"/>
          <p:cNvGrpSpPr/>
          <p:nvPr/>
        </p:nvGrpSpPr>
        <p:grpSpPr>
          <a:xfrm>
            <a:off x="5313093" y="2700655"/>
            <a:ext cx="737804" cy="737804"/>
            <a:chOff x="5428888" y="2158023"/>
            <a:chExt cx="828900" cy="828900"/>
          </a:xfrm>
        </p:grpSpPr>
        <p:sp>
          <p:nvSpPr>
            <p:cNvPr id="344" name="Google Shape;344;p29"/>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29"/>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47" name="Google Shape;347;p29"/>
          <p:cNvGrpSpPr/>
          <p:nvPr/>
        </p:nvGrpSpPr>
        <p:grpSpPr>
          <a:xfrm rot="5400000">
            <a:off x="4193370" y="1569752"/>
            <a:ext cx="737729" cy="737729"/>
            <a:chOff x="2920647" y="2157958"/>
            <a:chExt cx="827700" cy="827700"/>
          </a:xfrm>
        </p:grpSpPr>
        <p:sp>
          <p:nvSpPr>
            <p:cNvPr id="348" name="Google Shape;348;p29"/>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29"/>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51" name="Google Shape;351;p29"/>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txBox="1"/>
          <p:nvPr/>
        </p:nvSpPr>
        <p:spPr>
          <a:xfrm>
            <a:off x="6548575" y="2146654"/>
            <a:ext cx="1991400" cy="91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chemeClr val="dk2"/>
                </a:solidFill>
                <a:latin typeface="Montserrat"/>
                <a:ea typeface="Montserrat"/>
                <a:cs typeface="Montserrat"/>
                <a:sym typeface="Montserrat"/>
              </a:rPr>
              <a:t>Improve efficiency by eliminating</a:t>
            </a:r>
            <a:r>
              <a:rPr lang="en-GB" sz="1000">
                <a:solidFill>
                  <a:schemeClr val="dk2"/>
                </a:solidFill>
                <a:latin typeface="Montserrat"/>
                <a:ea typeface="Montserrat"/>
                <a:cs typeface="Montserrat"/>
                <a:sym typeface="Montserrat"/>
              </a:rPr>
              <a:t> manual efforts such as generating test data, masking sensitive data, etc</a:t>
            </a:r>
            <a:endParaRPr sz="1000">
              <a:solidFill>
                <a:srgbClr val="D9D9D9"/>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0"/>
          <p:cNvSpPr txBox="1"/>
          <p:nvPr>
            <p:ph type="title"/>
          </p:nvPr>
        </p:nvSpPr>
        <p:spPr>
          <a:xfrm>
            <a:off x="2448050" y="11159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pic>
        <p:nvPicPr>
          <p:cNvPr id="358" name="Google Shape;358;p30"/>
          <p:cNvPicPr preferRelativeResize="0"/>
          <p:nvPr/>
        </p:nvPicPr>
        <p:blipFill rotWithShape="1">
          <a:blip r:embed="rId3">
            <a:alphaModFix/>
          </a:blip>
          <a:srcRect b="0" l="57526" r="0" t="0"/>
          <a:stretch/>
        </p:blipFill>
        <p:spPr>
          <a:xfrm>
            <a:off x="696377" y="2096025"/>
            <a:ext cx="2256975" cy="2789700"/>
          </a:xfrm>
          <a:prstGeom prst="rect">
            <a:avLst/>
          </a:prstGeom>
          <a:noFill/>
          <a:ln>
            <a:noFill/>
          </a:ln>
        </p:spPr>
      </p:pic>
      <p:sp>
        <p:nvSpPr>
          <p:cNvPr id="359" name="Google Shape;359;p30"/>
          <p:cNvSpPr txBox="1"/>
          <p:nvPr>
            <p:ph idx="1" type="body"/>
          </p:nvPr>
        </p:nvSpPr>
        <p:spPr>
          <a:xfrm>
            <a:off x="3112825" y="3152650"/>
            <a:ext cx="5863200" cy="16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Reference: </a:t>
            </a:r>
            <a:r>
              <a:rPr lang="en-GB" u="sng">
                <a:solidFill>
                  <a:schemeClr val="hlink"/>
                </a:solidFill>
                <a:latin typeface="Montserrat"/>
                <a:ea typeface="Montserrat"/>
                <a:cs typeface="Montserrat"/>
                <a:sym typeface="Montserrat"/>
                <a:hlinkClick r:id="rId4"/>
              </a:rPr>
              <a:t>https://www.scb.se/contentassets/ca21efb41fee47d293bbee5bf7be7fb3/using-bayesian-networks-to-create-synthetic-data.pdf</a:t>
            </a:r>
            <a:endParaRPr>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a:solidFill>
                  <a:srgbClr val="FFFFFF"/>
                </a:solidFill>
                <a:latin typeface="Montserrat"/>
                <a:ea typeface="Montserrat"/>
                <a:cs typeface="Montserrat"/>
                <a:sym typeface="Montserrat"/>
              </a:rPr>
              <a:t>Guide : DataSynthesizer-README.md</a:t>
            </a:r>
            <a:endParaRPr>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a:solidFill>
                  <a:srgbClr val="FFFFFF"/>
                </a:solidFill>
                <a:latin typeface="Montserrat"/>
                <a:ea typeface="Montserrat"/>
                <a:cs typeface="Montserrat"/>
                <a:sym typeface="Montserrat"/>
              </a:rPr>
              <a:t>Github URL : https://github.com/vinoswe/AIHackathon</a:t>
            </a:r>
            <a:endParaRPr>
              <a:solidFill>
                <a:srgbClr val="FFFFFF"/>
              </a:solidFill>
              <a:latin typeface="Montserrat"/>
              <a:ea typeface="Montserrat"/>
              <a:cs typeface="Montserrat"/>
              <a:sym typeface="Montserrat"/>
            </a:endParaRPr>
          </a:p>
          <a:p>
            <a:pPr indent="0" lvl="0" marL="0" rtl="0" algn="l">
              <a:spcBef>
                <a:spcPts val="160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160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1600"/>
              </a:spcBef>
              <a:spcAft>
                <a:spcPts val="1600"/>
              </a:spcAft>
              <a:buNone/>
            </a:pPr>
            <a:r>
              <a:t/>
            </a:r>
            <a:endParaRPr>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756400" y="598000"/>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Table Of Contents</a:t>
            </a:r>
            <a:endParaRPr/>
          </a:p>
        </p:txBody>
      </p:sp>
      <p:sp>
        <p:nvSpPr>
          <p:cNvPr id="235" name="Google Shape;235;p18"/>
          <p:cNvSpPr txBox="1"/>
          <p:nvPr/>
        </p:nvSpPr>
        <p:spPr>
          <a:xfrm>
            <a:off x="755850" y="1399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Overview</a:t>
            </a:r>
            <a:endParaRPr>
              <a:solidFill>
                <a:srgbClr val="FFFFFF"/>
              </a:solidFill>
              <a:latin typeface="Montserrat"/>
              <a:ea typeface="Montserrat"/>
              <a:cs typeface="Montserrat"/>
              <a:sym typeface="Montserrat"/>
            </a:endParaRPr>
          </a:p>
        </p:txBody>
      </p:sp>
      <p:sp>
        <p:nvSpPr>
          <p:cNvPr id="236" name="Google Shape;236;p18"/>
          <p:cNvSpPr txBox="1"/>
          <p:nvPr/>
        </p:nvSpPr>
        <p:spPr>
          <a:xfrm>
            <a:off x="756400" y="1723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Problem Statement</a:t>
            </a:r>
            <a:endParaRPr>
              <a:solidFill>
                <a:srgbClr val="CACACA"/>
              </a:solidFill>
              <a:latin typeface="Montserrat"/>
              <a:ea typeface="Montserrat"/>
              <a:cs typeface="Montserrat"/>
              <a:sym typeface="Montserrat"/>
            </a:endParaRPr>
          </a:p>
        </p:txBody>
      </p:sp>
      <p:sp>
        <p:nvSpPr>
          <p:cNvPr id="237" name="Google Shape;237;p18"/>
          <p:cNvSpPr txBox="1"/>
          <p:nvPr/>
        </p:nvSpPr>
        <p:spPr>
          <a:xfrm>
            <a:off x="756400" y="2047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Project </a:t>
            </a:r>
            <a:r>
              <a:rPr lang="en-GB">
                <a:solidFill>
                  <a:srgbClr val="CACACA"/>
                </a:solidFill>
                <a:latin typeface="Montserrat"/>
                <a:ea typeface="Montserrat"/>
                <a:cs typeface="Montserrat"/>
                <a:sym typeface="Montserrat"/>
              </a:rPr>
              <a:t>Goals</a:t>
            </a:r>
            <a:endParaRPr>
              <a:solidFill>
                <a:srgbClr val="CACACA"/>
              </a:solidFill>
              <a:latin typeface="Montserrat"/>
              <a:ea typeface="Montserrat"/>
              <a:cs typeface="Montserrat"/>
              <a:sym typeface="Montserrat"/>
            </a:endParaRPr>
          </a:p>
        </p:txBody>
      </p:sp>
      <p:sp>
        <p:nvSpPr>
          <p:cNvPr id="238" name="Google Shape;238;p18"/>
          <p:cNvSpPr txBox="1"/>
          <p:nvPr/>
        </p:nvSpPr>
        <p:spPr>
          <a:xfrm>
            <a:off x="756400" y="23695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Why Synthetic Data?</a:t>
            </a:r>
            <a:endParaRPr>
              <a:solidFill>
                <a:srgbClr val="CACACA"/>
              </a:solidFill>
              <a:latin typeface="Montserrat"/>
              <a:ea typeface="Montserrat"/>
              <a:cs typeface="Montserrat"/>
              <a:sym typeface="Montserrat"/>
            </a:endParaRPr>
          </a:p>
        </p:txBody>
      </p:sp>
      <p:sp>
        <p:nvSpPr>
          <p:cNvPr id="239" name="Google Shape;239;p18"/>
          <p:cNvSpPr txBox="1"/>
          <p:nvPr/>
        </p:nvSpPr>
        <p:spPr>
          <a:xfrm>
            <a:off x="755850" y="2695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Design &amp; Approach</a:t>
            </a:r>
            <a:endParaRPr>
              <a:solidFill>
                <a:srgbClr val="CACACA"/>
              </a:solidFill>
              <a:latin typeface="Montserrat"/>
              <a:ea typeface="Montserrat"/>
              <a:cs typeface="Montserrat"/>
              <a:sym typeface="Montserrat"/>
            </a:endParaRPr>
          </a:p>
        </p:txBody>
      </p:sp>
      <p:sp>
        <p:nvSpPr>
          <p:cNvPr id="240" name="Google Shape;240;p18"/>
          <p:cNvSpPr txBox="1"/>
          <p:nvPr/>
        </p:nvSpPr>
        <p:spPr>
          <a:xfrm>
            <a:off x="756400" y="3019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Implementation Details</a:t>
            </a:r>
            <a:endParaRPr>
              <a:solidFill>
                <a:srgbClr val="CACACA"/>
              </a:solidFill>
              <a:latin typeface="Montserrat"/>
              <a:ea typeface="Montserrat"/>
              <a:cs typeface="Montserrat"/>
              <a:sym typeface="Montserrat"/>
            </a:endParaRPr>
          </a:p>
        </p:txBody>
      </p:sp>
      <p:sp>
        <p:nvSpPr>
          <p:cNvPr id="241" name="Google Shape;241;p18"/>
          <p:cNvSpPr txBox="1"/>
          <p:nvPr/>
        </p:nvSpPr>
        <p:spPr>
          <a:xfrm>
            <a:off x="756400" y="33439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How DataSynthesizer Works?</a:t>
            </a:r>
            <a:endParaRPr>
              <a:solidFill>
                <a:srgbClr val="CACACA"/>
              </a:solidFill>
              <a:latin typeface="Montserrat"/>
              <a:ea typeface="Montserrat"/>
              <a:cs typeface="Montserrat"/>
              <a:sym typeface="Montserrat"/>
            </a:endParaRPr>
          </a:p>
        </p:txBody>
      </p:sp>
      <p:sp>
        <p:nvSpPr>
          <p:cNvPr id="242" name="Google Shape;242;p18"/>
          <p:cNvSpPr txBox="1"/>
          <p:nvPr/>
        </p:nvSpPr>
        <p:spPr>
          <a:xfrm>
            <a:off x="755850" y="39919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Sandbox Setup Steps</a:t>
            </a:r>
            <a:endParaRPr sz="2400">
              <a:solidFill>
                <a:schemeClr val="lt1"/>
              </a:solidFill>
              <a:latin typeface="Montserrat"/>
              <a:ea typeface="Montserrat"/>
              <a:cs typeface="Montserrat"/>
              <a:sym typeface="Montserrat"/>
            </a:endParaRPr>
          </a:p>
        </p:txBody>
      </p:sp>
      <p:sp>
        <p:nvSpPr>
          <p:cNvPr id="243" name="Google Shape;243;p18"/>
          <p:cNvSpPr txBox="1"/>
          <p:nvPr/>
        </p:nvSpPr>
        <p:spPr>
          <a:xfrm>
            <a:off x="756400" y="363505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a:solidFill>
                  <a:srgbClr val="CACACA"/>
                </a:solidFill>
                <a:latin typeface="Montserrat"/>
                <a:ea typeface="Montserrat"/>
                <a:cs typeface="Montserrat"/>
                <a:sym typeface="Montserrat"/>
              </a:rPr>
              <a:t>DataSyn</a:t>
            </a:r>
            <a:r>
              <a:rPr lang="en-GB">
                <a:solidFill>
                  <a:srgbClr val="CACACA"/>
                </a:solidFill>
                <a:latin typeface="Montserrat"/>
                <a:ea typeface="Montserrat"/>
                <a:cs typeface="Montserrat"/>
                <a:sym typeface="Montserrat"/>
              </a:rPr>
              <a:t>t</a:t>
            </a:r>
            <a:r>
              <a:rPr lang="en-GB">
                <a:solidFill>
                  <a:srgbClr val="CACACA"/>
                </a:solidFill>
                <a:latin typeface="Montserrat"/>
                <a:ea typeface="Montserrat"/>
                <a:cs typeface="Montserrat"/>
                <a:sym typeface="Montserrat"/>
              </a:rPr>
              <a:t>hesizer </a:t>
            </a:r>
            <a:r>
              <a:rPr lang="en-GB">
                <a:solidFill>
                  <a:srgbClr val="CACACA"/>
                </a:solidFill>
                <a:latin typeface="Montserrat"/>
                <a:ea typeface="Montserrat"/>
                <a:cs typeface="Montserrat"/>
                <a:sym typeface="Montserrat"/>
              </a:rPr>
              <a:t>Prototype  </a:t>
            </a:r>
            <a:endParaRPr>
              <a:solidFill>
                <a:srgbClr val="CACACA"/>
              </a:solidFill>
              <a:latin typeface="Montserrat"/>
              <a:ea typeface="Montserrat"/>
              <a:cs typeface="Montserrat"/>
              <a:sym typeface="Montserrat"/>
            </a:endParaRPr>
          </a:p>
        </p:txBody>
      </p:sp>
      <p:sp>
        <p:nvSpPr>
          <p:cNvPr id="244" name="Google Shape;244;p18"/>
          <p:cNvSpPr txBox="1"/>
          <p:nvPr/>
        </p:nvSpPr>
        <p:spPr>
          <a:xfrm>
            <a:off x="756400" y="43183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Benefits</a:t>
            </a:r>
            <a:endParaRPr sz="24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0" name="Google Shape;25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Montserrat"/>
                <a:ea typeface="Montserrat"/>
                <a:cs typeface="Montserrat"/>
                <a:sym typeface="Montserrat"/>
              </a:rPr>
              <a:t>Currently test data is being created by taking production backups and applying masking on known sensitive PI information. There could still be customer information available on lower environments which can lead to data privacy issues. Creating test data is a costly, time consuming activity, also the data cannot be moved to cloud servers due to data residency limitations.</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Objective of this project is to generate synthetic test data that is similar to our production data for different domains, hence paving the way for sandbox virtualization (or mock test environment).</a:t>
            </a:r>
            <a:endParaRPr>
              <a:latin typeface="Montserrat"/>
              <a:ea typeface="Montserrat"/>
              <a:cs typeface="Montserrat"/>
              <a:sym typeface="Montserrat"/>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Goals</a:t>
            </a:r>
            <a:endParaRPr/>
          </a:p>
        </p:txBody>
      </p:sp>
      <p:sp>
        <p:nvSpPr>
          <p:cNvPr id="256" name="Google Shape;256;p20"/>
          <p:cNvSpPr txBox="1"/>
          <p:nvPr/>
        </p:nvSpPr>
        <p:spPr>
          <a:xfrm>
            <a:off x="1297500" y="12864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2030400" y="12864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Montserrat"/>
                <a:ea typeface="Montserrat"/>
                <a:cs typeface="Montserrat"/>
                <a:sym typeface="Montserrat"/>
              </a:rPr>
              <a:t>Generate Synthetic Data at low cost: Generate domain specific synthetic data based on existing data structure.</a:t>
            </a:r>
            <a:endParaRPr>
              <a:solidFill>
                <a:srgbClr val="FFFFFF"/>
              </a:solidFill>
              <a:latin typeface="Montserrat"/>
              <a:ea typeface="Montserrat"/>
              <a:cs typeface="Montserrat"/>
              <a:sym typeface="Montserrat"/>
            </a:endParaRPr>
          </a:p>
        </p:txBody>
      </p:sp>
      <p:sp>
        <p:nvSpPr>
          <p:cNvPr id="258" name="Google Shape;258;p20"/>
          <p:cNvSpPr txBox="1"/>
          <p:nvPr/>
        </p:nvSpPr>
        <p:spPr>
          <a:xfrm>
            <a:off x="1297500" y="22012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9" name="Google Shape;259;p20"/>
          <p:cNvSpPr txBox="1"/>
          <p:nvPr>
            <p:ph idx="1" type="body"/>
          </p:nvPr>
        </p:nvSpPr>
        <p:spPr>
          <a:xfrm>
            <a:off x="2030400" y="22013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Montserrat"/>
                <a:ea typeface="Montserrat"/>
                <a:cs typeface="Montserrat"/>
                <a:sym typeface="Montserrat"/>
              </a:rPr>
              <a:t>Spin up new test environments faster and cheaper: Use the generated data for creating virtualized/mock environments for sandbox testing</a:t>
            </a:r>
            <a:endParaRPr>
              <a:solidFill>
                <a:srgbClr val="FFFFFF"/>
              </a:solidFill>
              <a:latin typeface="Montserrat"/>
              <a:ea typeface="Montserrat"/>
              <a:cs typeface="Montserrat"/>
              <a:sym typeface="Montserrat"/>
            </a:endParaRPr>
          </a:p>
        </p:txBody>
      </p:sp>
      <p:sp>
        <p:nvSpPr>
          <p:cNvPr id="260" name="Google Shape;260;p20"/>
          <p:cNvSpPr txBox="1"/>
          <p:nvPr/>
        </p:nvSpPr>
        <p:spPr>
          <a:xfrm>
            <a:off x="1297500" y="31161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1" name="Google Shape;261;p20"/>
          <p:cNvSpPr txBox="1"/>
          <p:nvPr>
            <p:ph idx="1" type="body"/>
          </p:nvPr>
        </p:nvSpPr>
        <p:spPr>
          <a:xfrm>
            <a:off x="2030400" y="31161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Montserrat"/>
                <a:ea typeface="Montserrat"/>
                <a:cs typeface="Montserrat"/>
                <a:sym typeface="Montserrat"/>
              </a:rPr>
              <a:t>Data Sharing without compromising on privacy: Share data sets for Dev, UAT and vendor teams without risking data privacy. Also the data can be ported to any cloud regions.</a:t>
            </a:r>
            <a:endParaRPr>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Why Synthetic Data?</a:t>
            </a:r>
            <a:endParaRPr/>
          </a:p>
        </p:txBody>
      </p:sp>
      <p:sp>
        <p:nvSpPr>
          <p:cNvPr id="267" name="Google Shape;267;p21"/>
          <p:cNvSpPr txBox="1"/>
          <p:nvPr>
            <p:ph idx="1" type="body"/>
          </p:nvPr>
        </p:nvSpPr>
        <p:spPr>
          <a:xfrm>
            <a:off x="533175" y="1338950"/>
            <a:ext cx="7945200" cy="33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Testing —synthetic test data is easier to generate than rule-based test data and provides flexibility, scalability, and realism. This data is essential for data-driven testing and software development.</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AI/ML model training —AI model training increasingly relies on synthetic data. Data synthesis can augment real data and upsample rarer events or patterns, enabling the algorithm to train more effectively. Synthetic training data typically performs better than real-world data and is crucial for building high-quality AI models.</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Governance – synthetic data helps remove biases present in real-world data. Synthetic data is also useful for stress-testing an AI model with data points that rarely occur in the real world. Synthetic data is essential for explainable AI and provides insights into how models behave.</a:t>
            </a:r>
            <a:endParaRPr>
              <a:latin typeface="Montserrat"/>
              <a:ea typeface="Montserrat"/>
              <a:cs typeface="Montserrat"/>
              <a:sym typeface="Montserrat"/>
            </a:endParaRPr>
          </a:p>
          <a:p>
            <a:pPr indent="0" lvl="0" marL="0" rtl="0" algn="l">
              <a:spcBef>
                <a:spcPts val="1600"/>
              </a:spcBef>
              <a:spcAft>
                <a:spcPts val="1600"/>
              </a:spcAft>
              <a:buNone/>
            </a:pPr>
            <a:r>
              <a:t/>
            </a:r>
            <a:endParaRPr>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type="title"/>
          </p:nvPr>
        </p:nvSpPr>
        <p:spPr>
          <a:xfrm>
            <a:off x="1334200" y="406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 &amp; Approach</a:t>
            </a:r>
            <a:endParaRPr/>
          </a:p>
        </p:txBody>
      </p:sp>
      <p:sp>
        <p:nvSpPr>
          <p:cNvPr id="273" name="Google Shape;273;p22"/>
          <p:cNvSpPr txBox="1"/>
          <p:nvPr>
            <p:ph idx="1" type="body"/>
          </p:nvPr>
        </p:nvSpPr>
        <p:spPr>
          <a:xfrm>
            <a:off x="3128675" y="1137675"/>
            <a:ext cx="6045000" cy="22410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Montserrat"/>
                <a:ea typeface="Montserrat"/>
                <a:cs typeface="Montserrat"/>
                <a:sym typeface="Montserrat"/>
              </a:rPr>
              <a:t>We are using </a:t>
            </a:r>
            <a:r>
              <a:rPr b="1" lang="en-GB">
                <a:latin typeface="Montserrat"/>
                <a:ea typeface="Montserrat"/>
                <a:cs typeface="Montserrat"/>
                <a:sym typeface="Montserrat"/>
              </a:rPr>
              <a:t>Bayesian Networks Model</a:t>
            </a:r>
            <a:r>
              <a:rPr lang="en-GB">
                <a:latin typeface="Montserrat"/>
                <a:ea typeface="Montserrat"/>
                <a:cs typeface="Montserrat"/>
                <a:sym typeface="Montserrat"/>
              </a:rPr>
              <a:t> to Create Synthetic Data</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Bayesian Network or Bayes Network is a </a:t>
            </a:r>
            <a:r>
              <a:rPr b="1" lang="en-GB">
                <a:latin typeface="Montserrat"/>
                <a:ea typeface="Montserrat"/>
                <a:cs typeface="Montserrat"/>
                <a:sym typeface="Montserrat"/>
              </a:rPr>
              <a:t>generative probabilistic graphical model</a:t>
            </a:r>
            <a:r>
              <a:rPr lang="en-GB">
                <a:latin typeface="Montserrat"/>
                <a:ea typeface="Montserrat"/>
                <a:cs typeface="Montserrat"/>
                <a:sym typeface="Montserrat"/>
              </a:rPr>
              <a:t> of the joint probability distribution for a set of variables. </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A Bayesian network could be used to create multiple synthetic data sets that are then released by an official statistics agency while the original data remain confidential.</a:t>
            </a:r>
            <a:endParaRPr>
              <a:latin typeface="Montserrat"/>
              <a:ea typeface="Montserrat"/>
              <a:cs typeface="Montserrat"/>
              <a:sym typeface="Montserrat"/>
            </a:endParaRPr>
          </a:p>
          <a:p>
            <a:pPr indent="0" lvl="0" marL="0" rtl="0" algn="l">
              <a:spcBef>
                <a:spcPts val="1600"/>
              </a:spcBef>
              <a:spcAft>
                <a:spcPts val="0"/>
              </a:spcAft>
              <a:buNone/>
            </a:pPr>
            <a:r>
              <a:t/>
            </a:r>
            <a:endParaRPr>
              <a:latin typeface="Montserrat"/>
              <a:ea typeface="Montserrat"/>
              <a:cs typeface="Montserrat"/>
              <a:sym typeface="Montserrat"/>
            </a:endParaRPr>
          </a:p>
          <a:p>
            <a:pPr indent="0" lvl="0" marL="0" rtl="0" algn="l">
              <a:spcBef>
                <a:spcPts val="1600"/>
              </a:spcBef>
              <a:spcAft>
                <a:spcPts val="1600"/>
              </a:spcAft>
              <a:buNone/>
            </a:pPr>
            <a:r>
              <a:t/>
            </a:r>
            <a:endParaRPr>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Implementation Details</a:t>
            </a:r>
            <a:endParaRPr/>
          </a:p>
        </p:txBody>
      </p:sp>
      <p:sp>
        <p:nvSpPr>
          <p:cNvPr id="279" name="Google Shape;279;p23"/>
          <p:cNvSpPr txBox="1"/>
          <p:nvPr>
            <p:ph idx="1" type="body"/>
          </p:nvPr>
        </p:nvSpPr>
        <p:spPr>
          <a:xfrm>
            <a:off x="1297500" y="1262750"/>
            <a:ext cx="7038900" cy="3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2"/>
                </a:solidFill>
                <a:latin typeface="Montserrat"/>
                <a:ea typeface="Montserrat"/>
                <a:cs typeface="Montserrat"/>
                <a:sym typeface="Montserrat"/>
              </a:rPr>
              <a:t>We have implemented Bayesian Networks Model</a:t>
            </a:r>
            <a:r>
              <a:rPr lang="en-GB">
                <a:latin typeface="Montserrat"/>
                <a:ea typeface="Montserrat"/>
                <a:cs typeface="Montserrat"/>
                <a:sym typeface="Montserrat"/>
              </a:rPr>
              <a:t> using </a:t>
            </a:r>
            <a:r>
              <a:rPr b="1" lang="en-GB">
                <a:latin typeface="Montserrat"/>
                <a:ea typeface="Montserrat"/>
                <a:cs typeface="Montserrat"/>
                <a:sym typeface="Montserrat"/>
              </a:rPr>
              <a:t>DataSynthesizer</a:t>
            </a:r>
            <a:r>
              <a:rPr lang="en-GB">
                <a:latin typeface="Montserrat"/>
                <a:ea typeface="Montserrat"/>
                <a:cs typeface="Montserrat"/>
                <a:sym typeface="Montserrat"/>
              </a:rPr>
              <a:t> python package</a:t>
            </a:r>
            <a:endParaRPr>
              <a:latin typeface="Montserrat"/>
              <a:ea typeface="Montserrat"/>
              <a:cs typeface="Montserrat"/>
              <a:sym typeface="Montserrat"/>
            </a:endParaRPr>
          </a:p>
          <a:p>
            <a:pPr indent="0" lvl="0" marL="0" rtl="0" algn="l">
              <a:spcBef>
                <a:spcPts val="1600"/>
              </a:spcBef>
              <a:spcAft>
                <a:spcPts val="0"/>
              </a:spcAft>
              <a:buNone/>
            </a:pPr>
            <a:r>
              <a:rPr lang="en-GB">
                <a:latin typeface="Montserrat"/>
                <a:ea typeface="Montserrat"/>
                <a:cs typeface="Montserrat"/>
                <a:sym typeface="Montserrat"/>
              </a:rPr>
              <a:t>DataSynthesizer consists of three modules (DataDescriber, DataGenerator, and ModelInspector).</a:t>
            </a:r>
            <a:endParaRPr>
              <a:latin typeface="Montserrat"/>
              <a:ea typeface="Montserrat"/>
              <a:cs typeface="Montserrat"/>
              <a:sym typeface="Montserrat"/>
            </a:endParaRPr>
          </a:p>
          <a:p>
            <a:pPr indent="-311150" lvl="0" marL="457200" rtl="0" algn="l">
              <a:spcBef>
                <a:spcPts val="1600"/>
              </a:spcBef>
              <a:spcAft>
                <a:spcPts val="0"/>
              </a:spcAft>
              <a:buSzPts val="1300"/>
              <a:buFont typeface="Montserrat"/>
              <a:buAutoNum type="arabicPeriod"/>
            </a:pPr>
            <a:r>
              <a:rPr lang="en-GB">
                <a:latin typeface="Montserrat"/>
                <a:ea typeface="Montserrat"/>
                <a:cs typeface="Montserrat"/>
                <a:sym typeface="Montserrat"/>
              </a:rPr>
              <a:t>DataDescriber computes the statistics of the dataset and saves that metadata in a local file which is later used in the data generation step.</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AutoNum type="arabicPeriod"/>
            </a:pPr>
            <a:r>
              <a:rPr lang="en-GB">
                <a:latin typeface="Montserrat"/>
                <a:ea typeface="Montserrat"/>
                <a:cs typeface="Montserrat"/>
                <a:sym typeface="Montserrat"/>
              </a:rPr>
              <a:t>DataGenerator generates a synthetic dataset based on user parameters and the data description file.</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AutoNum type="arabicPeriod"/>
            </a:pPr>
            <a:r>
              <a:rPr lang="en-GB">
                <a:latin typeface="Montserrat"/>
                <a:ea typeface="Montserrat"/>
                <a:cs typeface="Montserrat"/>
                <a:sym typeface="Montserrat"/>
              </a:rPr>
              <a:t>The final module is ModelInspector, which compares the original and synthetic datasets using histograms, as well as compares pairwise correlations.</a:t>
            </a:r>
            <a:endParaRPr>
              <a:latin typeface="Montserrat"/>
              <a:ea typeface="Montserrat"/>
              <a:cs typeface="Montserrat"/>
              <a:sym typeface="Montserrat"/>
            </a:endParaRPr>
          </a:p>
          <a:p>
            <a:pPr indent="0" lvl="0" marL="0" rtl="0" algn="l">
              <a:spcBef>
                <a:spcPts val="1600"/>
              </a:spcBef>
              <a:spcAft>
                <a:spcPts val="1600"/>
              </a:spcAft>
              <a:buNone/>
            </a:pPr>
            <a:r>
              <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DataSynthesizer Works?</a:t>
            </a:r>
            <a:endParaRPr/>
          </a:p>
        </p:txBody>
      </p:sp>
      <p:pic>
        <p:nvPicPr>
          <p:cNvPr id="285" name="Google Shape;285;p24"/>
          <p:cNvPicPr preferRelativeResize="0"/>
          <p:nvPr/>
        </p:nvPicPr>
        <p:blipFill>
          <a:blip r:embed="rId3">
            <a:alphaModFix/>
          </a:blip>
          <a:stretch>
            <a:fillRect/>
          </a:stretch>
        </p:blipFill>
        <p:spPr>
          <a:xfrm>
            <a:off x="2151163" y="1198975"/>
            <a:ext cx="5331583" cy="3530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5"/>
          <p:cNvSpPr txBox="1"/>
          <p:nvPr>
            <p:ph type="title"/>
          </p:nvPr>
        </p:nvSpPr>
        <p:spPr>
          <a:xfrm>
            <a:off x="1262363" y="369125"/>
            <a:ext cx="70389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DataSynthesizer - </a:t>
            </a:r>
            <a:r>
              <a:rPr lang="en-GB"/>
              <a:t>Prototype - Input</a:t>
            </a:r>
            <a:endParaRPr/>
          </a:p>
        </p:txBody>
      </p:sp>
      <p:pic>
        <p:nvPicPr>
          <p:cNvPr id="291" name="Google Shape;291;p25"/>
          <p:cNvPicPr preferRelativeResize="0"/>
          <p:nvPr/>
        </p:nvPicPr>
        <p:blipFill>
          <a:blip r:embed="rId3">
            <a:alphaModFix/>
          </a:blip>
          <a:stretch>
            <a:fillRect/>
          </a:stretch>
        </p:blipFill>
        <p:spPr>
          <a:xfrm>
            <a:off x="1790150" y="1840575"/>
            <a:ext cx="6189851" cy="2846824"/>
          </a:xfrm>
          <a:prstGeom prst="rect">
            <a:avLst/>
          </a:prstGeom>
          <a:noFill/>
          <a:ln>
            <a:noFill/>
          </a:ln>
        </p:spPr>
      </p:pic>
      <p:sp>
        <p:nvSpPr>
          <p:cNvPr id="292" name="Google Shape;292;p25"/>
          <p:cNvSpPr txBox="1"/>
          <p:nvPr/>
        </p:nvSpPr>
        <p:spPr>
          <a:xfrm>
            <a:off x="1428413" y="1021325"/>
            <a:ext cx="67068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    </a:t>
            </a:r>
            <a:r>
              <a:rPr lang="en-GB">
                <a:solidFill>
                  <a:srgbClr val="FFFFFF"/>
                </a:solidFill>
                <a:latin typeface="Montserrat"/>
                <a:ea typeface="Montserrat"/>
                <a:cs typeface="Montserrat"/>
                <a:sym typeface="Montserrat"/>
              </a:rPr>
              <a:t>We are going to create synthetic data in the below highlighted dataset fields and this is the input file to train the program.</a:t>
            </a:r>
            <a:endParaRPr>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